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77" r:id="rId3"/>
    <p:sldId id="278" r:id="rId4"/>
    <p:sldId id="279" r:id="rId5"/>
    <p:sldId id="280" r:id="rId6"/>
    <p:sldId id="28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50" d="100"/>
          <a:sy n="50" d="100"/>
        </p:scale>
        <p:origin x="-1190" y="1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2D8C95-BDB0-4C4A-B811-F0BC2746DDEF}" type="datetimeFigureOut">
              <a:rPr lang="en-US" smtClean="0"/>
              <a:pPr/>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6B55E8-AAE0-4C05-86CD-E3420932DF8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2D8C95-BDB0-4C4A-B811-F0BC2746DDEF}" type="datetimeFigureOut">
              <a:rPr lang="en-US" smtClean="0"/>
              <a:pPr/>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6B55E8-AAE0-4C05-86CD-E3420932DF8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2D8C95-BDB0-4C4A-B811-F0BC2746DDEF}" type="datetimeFigureOut">
              <a:rPr lang="en-US" smtClean="0"/>
              <a:pPr/>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6B55E8-AAE0-4C05-86CD-E3420932DF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2D8C95-BDB0-4C4A-B811-F0BC2746DDEF}" type="datetimeFigureOut">
              <a:rPr lang="en-US" smtClean="0"/>
              <a:pPr/>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6B55E8-AAE0-4C05-86CD-E3420932DF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2D8C95-BDB0-4C4A-B811-F0BC2746DDEF}" type="datetimeFigureOut">
              <a:rPr lang="en-US" smtClean="0"/>
              <a:pPr/>
              <a:t>3/3/2024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6B55E8-AAE0-4C05-86CD-E3420932DF8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2D8C95-BDB0-4C4A-B811-F0BC2746DDEF}" type="datetimeFigureOut">
              <a:rPr lang="en-US" smtClean="0"/>
              <a:pPr/>
              <a:t>3/3/2024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6B55E8-AAE0-4C05-86CD-E3420932DF8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2D8C95-BDB0-4C4A-B811-F0BC2746DDEF}" type="datetimeFigureOut">
              <a:rPr lang="en-US" smtClean="0"/>
              <a:pPr/>
              <a:t>3/3/2024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6B55E8-AAE0-4C05-86CD-E3420932DF8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2D8C95-BDB0-4C4A-B811-F0BC2746DDEF}" type="datetimeFigureOut">
              <a:rPr lang="en-US" smtClean="0"/>
              <a:pPr/>
              <a:t>3/3/2024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6B55E8-AAE0-4C05-86CD-E3420932DF8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2D8C95-BDB0-4C4A-B811-F0BC2746DDEF}" type="datetimeFigureOut">
              <a:rPr lang="en-US" smtClean="0"/>
              <a:pPr/>
              <a:t>3/3/2024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6B55E8-AAE0-4C05-86CD-E3420932DF8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2D8C95-BDB0-4C4A-B811-F0BC2746DDEF}" type="datetimeFigureOut">
              <a:rPr lang="en-US" smtClean="0"/>
              <a:pPr/>
              <a:t>3/3/2024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6B55E8-AAE0-4C05-86CD-E3420932DF8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2D8C95-BDB0-4C4A-B811-F0BC2746DDEF}" type="datetimeFigureOut">
              <a:rPr lang="en-US" smtClean="0"/>
              <a:pPr/>
              <a:t>3/3/2024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6B55E8-AAE0-4C05-86CD-E3420932DF8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2D8C95-BDB0-4C4A-B811-F0BC2746DDEF}" type="datetimeFigureOut">
              <a:rPr lang="en-US" smtClean="0"/>
              <a:pPr/>
              <a:t>3/3/2024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6B55E8-AAE0-4C05-86CD-E3420932DF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609600"/>
            <a:ext cx="8382000" cy="5632311"/>
          </a:xfrm>
          <a:prstGeom prst="rect">
            <a:avLst/>
          </a:prstGeom>
        </p:spPr>
        <p:txBody>
          <a:bodyPr wrap="square">
            <a:spAutoFit/>
          </a:bodyPr>
          <a:lstStyle/>
          <a:p>
            <a:pPr algn="ctr">
              <a:lnSpc>
                <a:spcPct val="200000"/>
              </a:lnSpc>
            </a:pPr>
            <a:r>
              <a:rPr lang="en-US" dirty="0" smtClean="0">
                <a:solidFill>
                  <a:srgbClr val="FF0000"/>
                </a:solidFill>
                <a:latin typeface="Times New Roman" pitchFamily="18" charset="0"/>
                <a:cs typeface="Times New Roman" pitchFamily="18" charset="0"/>
              </a:rPr>
              <a:t>SOFTWARE DEVELOPMENT</a:t>
            </a:r>
          </a:p>
          <a:p>
            <a:pPr algn="just">
              <a:lnSpc>
                <a:spcPct val="200000"/>
              </a:lnSpc>
              <a:buFont typeface="Wingdings" pitchFamily="2" charset="2"/>
              <a:buChar char="ü"/>
            </a:pPr>
            <a:r>
              <a:rPr lang="en-US" dirty="0" smtClean="0">
                <a:latin typeface="Times New Roman" pitchFamily="18" charset="0"/>
                <a:cs typeface="Times New Roman" pitchFamily="18" charset="0"/>
              </a:rPr>
              <a:t>AI techniques such as machine learning and deep learning instead rely on learning algorithms that are iteratively trained and continuously improved on </a:t>
            </a:r>
            <a:r>
              <a:rPr lang="en-US" dirty="0" err="1" smtClean="0">
                <a:latin typeface="Times New Roman" pitchFamily="18" charset="0"/>
                <a:cs typeface="Times New Roman" pitchFamily="18" charset="0"/>
              </a:rPr>
              <a:t>curated</a:t>
            </a:r>
            <a:r>
              <a:rPr lang="en-US" dirty="0" smtClean="0">
                <a:latin typeface="Times New Roman" pitchFamily="18" charset="0"/>
                <a:cs typeface="Times New Roman" pitchFamily="18" charset="0"/>
              </a:rPr>
              <a:t>, domain-specific data. </a:t>
            </a:r>
          </a:p>
          <a:p>
            <a:pPr algn="just">
              <a:lnSpc>
                <a:spcPct val="200000"/>
              </a:lnSpc>
              <a:buFont typeface="Wingdings" pitchFamily="2" charset="2"/>
              <a:buChar char="ü"/>
            </a:pPr>
            <a:r>
              <a:rPr lang="en-US" dirty="0" smtClean="0">
                <a:latin typeface="Times New Roman" pitchFamily="18" charset="0"/>
                <a:cs typeface="Times New Roman" pitchFamily="18" charset="0"/>
              </a:rPr>
              <a:t>This training allows them to deduce which features and patterns are important without being explicitly taught this knowledge. </a:t>
            </a:r>
          </a:p>
          <a:p>
            <a:pPr algn="just">
              <a:lnSpc>
                <a:spcPct val="200000"/>
              </a:lnSpc>
              <a:buFont typeface="Wingdings" pitchFamily="2" charset="2"/>
              <a:buChar char="ü"/>
            </a:pPr>
            <a:r>
              <a:rPr lang="en-US" dirty="0" smtClean="0">
                <a:latin typeface="Times New Roman" pitchFamily="18" charset="0"/>
                <a:cs typeface="Times New Roman" pitchFamily="18" charset="0"/>
              </a:rPr>
              <a:t>This quality makes them better than the best human engineered code in analyzing image/video, sound/speech, and text.</a:t>
            </a:r>
          </a:p>
          <a:p>
            <a:pPr algn="just">
              <a:lnSpc>
                <a:spcPct val="200000"/>
              </a:lnSpc>
              <a:buFont typeface="Wingdings" pitchFamily="2" charset="2"/>
              <a:buChar char="ü"/>
            </a:pPr>
            <a:r>
              <a:rPr lang="en-US" dirty="0" smtClean="0">
                <a:latin typeface="Times New Roman" pitchFamily="18" charset="0"/>
                <a:cs typeface="Times New Roman" pitchFamily="18" charset="0"/>
              </a:rPr>
              <a:t>The most profound impact of AI on computer programming has been the unraveling of how humans perceive, define, and execute software development.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609600"/>
            <a:ext cx="8382000" cy="5547929"/>
          </a:xfrm>
          <a:prstGeom prst="rect">
            <a:avLst/>
          </a:prstGeom>
        </p:spPr>
        <p:txBody>
          <a:bodyPr wrap="square">
            <a:spAutoFit/>
          </a:bodyPr>
          <a:lstStyle/>
          <a:p>
            <a:pPr algn="ctr">
              <a:lnSpc>
                <a:spcPct val="200000"/>
              </a:lnSpc>
            </a:pPr>
            <a:r>
              <a:rPr lang="en-US" dirty="0" smtClean="0">
                <a:solidFill>
                  <a:srgbClr val="FF0000"/>
                </a:solidFill>
                <a:latin typeface="Times New Roman" pitchFamily="18" charset="0"/>
                <a:cs typeface="Times New Roman" pitchFamily="18" charset="0"/>
              </a:rPr>
              <a:t>SOFTWARE DEVELOPMENT</a:t>
            </a:r>
          </a:p>
          <a:p>
            <a:pPr algn="just">
              <a:lnSpc>
                <a:spcPct val="200000"/>
              </a:lnSpc>
              <a:buFont typeface="Wingdings" pitchFamily="2" charset="2"/>
              <a:buChar char="ü"/>
            </a:pPr>
            <a:r>
              <a:rPr lang="en-US" dirty="0" smtClean="0">
                <a:latin typeface="Times New Roman" pitchFamily="18" charset="0"/>
                <a:cs typeface="Times New Roman" pitchFamily="18" charset="0"/>
              </a:rPr>
              <a:t>The traditional development lifecycle for </a:t>
            </a:r>
            <a:r>
              <a:rPr lang="en-US" dirty="0" smtClean="0">
                <a:solidFill>
                  <a:srgbClr val="FF0000"/>
                </a:solidFill>
                <a:latin typeface="Times New Roman" pitchFamily="18" charset="0"/>
                <a:cs typeface="Times New Roman" pitchFamily="18" charset="0"/>
              </a:rPr>
              <a:t>“Software 1.0” </a:t>
            </a:r>
            <a:r>
              <a:rPr lang="en-US" dirty="0" smtClean="0">
                <a:latin typeface="Times New Roman" pitchFamily="18" charset="0"/>
                <a:cs typeface="Times New Roman" pitchFamily="18" charset="0"/>
              </a:rPr>
              <a:t>typically starts with a tech spec, which defines </a:t>
            </a:r>
            <a:r>
              <a:rPr lang="en-US" dirty="0" smtClean="0">
                <a:solidFill>
                  <a:srgbClr val="FF0000"/>
                </a:solidFill>
                <a:latin typeface="Times New Roman" pitchFamily="18" charset="0"/>
                <a:cs typeface="Times New Roman" pitchFamily="18" charset="0"/>
              </a:rPr>
              <a:t>functionality requirements for a product</a:t>
            </a:r>
            <a:r>
              <a:rPr lang="en-US" dirty="0" smtClean="0">
                <a:latin typeface="Times New Roman" pitchFamily="18" charset="0"/>
                <a:cs typeface="Times New Roman" pitchFamily="18" charset="0"/>
              </a:rPr>
              <a:t>.</a:t>
            </a:r>
          </a:p>
          <a:p>
            <a:pPr algn="just">
              <a:lnSpc>
                <a:spcPct val="200000"/>
              </a:lnSpc>
              <a:buFont typeface="Wingdings" pitchFamily="2" charset="2"/>
              <a:buChar char="ü"/>
            </a:pPr>
            <a:r>
              <a:rPr lang="en-US" dirty="0" smtClean="0">
                <a:latin typeface="Times New Roman" pitchFamily="18" charset="0"/>
                <a:cs typeface="Times New Roman" pitchFamily="18" charset="0"/>
              </a:rPr>
              <a:t>Machine learning-driven development, or </a:t>
            </a:r>
            <a:r>
              <a:rPr lang="en-US" dirty="0" smtClean="0">
                <a:solidFill>
                  <a:srgbClr val="FF0000"/>
                </a:solidFill>
                <a:latin typeface="Times New Roman" pitchFamily="18" charset="0"/>
                <a:cs typeface="Times New Roman" pitchFamily="18" charset="0"/>
              </a:rPr>
              <a:t>“Software 2.0,” </a:t>
            </a:r>
            <a:r>
              <a:rPr lang="en-US" dirty="0" smtClean="0">
                <a:latin typeface="Times New Roman" pitchFamily="18" charset="0"/>
                <a:cs typeface="Times New Roman" pitchFamily="18" charset="0"/>
              </a:rPr>
              <a:t>extrapolates important features and patterns in data and builds mathematical models that leverage these insights.</a:t>
            </a:r>
          </a:p>
          <a:p>
            <a:pPr algn="just">
              <a:lnSpc>
                <a:spcPct val="200000"/>
              </a:lnSpc>
              <a:buFont typeface="Wingdings" pitchFamily="2" charset="2"/>
              <a:buChar char="ü"/>
            </a:pPr>
            <a:r>
              <a:rPr lang="en-US" dirty="0" smtClean="0">
                <a:latin typeface="Times New Roman" pitchFamily="18" charset="0"/>
                <a:cs typeface="Times New Roman" pitchFamily="18" charset="0"/>
              </a:rPr>
              <a:t>Software 2.0 will not supplant traditional software development entirely. Training a  machine learning model is </a:t>
            </a:r>
            <a:r>
              <a:rPr lang="en-US" dirty="0" smtClean="0">
                <a:solidFill>
                  <a:srgbClr val="FF0000"/>
                </a:solidFill>
                <a:latin typeface="Times New Roman" pitchFamily="18" charset="0"/>
                <a:cs typeface="Times New Roman" pitchFamily="18" charset="0"/>
              </a:rPr>
              <a:t>only a single step in the development process</a:t>
            </a:r>
            <a:r>
              <a:rPr lang="en-US" dirty="0" smtClean="0">
                <a:latin typeface="Times New Roman" pitchFamily="18" charset="0"/>
                <a:cs typeface="Times New Roman" pitchFamily="18" charset="0"/>
              </a:rPr>
              <a:t>.</a:t>
            </a:r>
          </a:p>
          <a:p>
            <a:pPr algn="just">
              <a:lnSpc>
                <a:spcPct val="200000"/>
              </a:lnSpc>
              <a:buFont typeface="Wingdings" pitchFamily="2" charset="2"/>
              <a:buChar char="ü"/>
            </a:pPr>
            <a:r>
              <a:rPr lang="en-US" dirty="0" smtClean="0">
                <a:latin typeface="Times New Roman" pitchFamily="18" charset="0"/>
                <a:cs typeface="Times New Roman" pitchFamily="18" charset="0"/>
              </a:rPr>
              <a:t>Forrester Research report on the impact of AI in software development, the bulk of the interest in applying AI to software development lies in </a:t>
            </a:r>
            <a:r>
              <a:rPr lang="en-US" dirty="0" smtClean="0">
                <a:solidFill>
                  <a:srgbClr val="FF0000"/>
                </a:solidFill>
                <a:latin typeface="Times New Roman" pitchFamily="18" charset="0"/>
                <a:cs typeface="Times New Roman" pitchFamily="18" charset="0"/>
              </a:rPr>
              <a:t>automated testing and bug detection tools.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381000"/>
            <a:ext cx="8382000" cy="6186309"/>
          </a:xfrm>
          <a:prstGeom prst="rect">
            <a:avLst/>
          </a:prstGeom>
        </p:spPr>
        <p:txBody>
          <a:bodyPr wrap="square">
            <a:spAutoFit/>
          </a:bodyPr>
          <a:lstStyle/>
          <a:p>
            <a:pPr algn="ctr">
              <a:lnSpc>
                <a:spcPct val="200000"/>
              </a:lnSpc>
            </a:pPr>
            <a:r>
              <a:rPr lang="en-US" dirty="0" smtClean="0">
                <a:solidFill>
                  <a:srgbClr val="FF0000"/>
                </a:solidFill>
                <a:latin typeface="Times New Roman" pitchFamily="18" charset="0"/>
                <a:cs typeface="Times New Roman" pitchFamily="18" charset="0"/>
              </a:rPr>
              <a:t>SOFTWARE DEVELOPMENT</a:t>
            </a:r>
            <a:r>
              <a:rPr lang="en-US" b="1" dirty="0" smtClean="0">
                <a:latin typeface="Times New Roman" pitchFamily="18" charset="0"/>
                <a:cs typeface="Times New Roman" pitchFamily="18" charset="0"/>
              </a:rPr>
              <a:t> </a:t>
            </a:r>
          </a:p>
          <a:p>
            <a:pPr algn="just">
              <a:lnSpc>
                <a:spcPct val="200000"/>
              </a:lnSpc>
            </a:pPr>
            <a:r>
              <a:rPr lang="en-US" b="1" dirty="0" smtClean="0">
                <a:latin typeface="Times New Roman" pitchFamily="18" charset="0"/>
                <a:cs typeface="Times New Roman" pitchFamily="18" charset="0"/>
              </a:rPr>
              <a:t>Rapid Prototyping</a:t>
            </a:r>
          </a:p>
          <a:p>
            <a:pPr algn="just">
              <a:lnSpc>
                <a:spcPct val="200000"/>
              </a:lnSpc>
            </a:pPr>
            <a:r>
              <a:rPr lang="en-US" dirty="0" smtClean="0">
                <a:latin typeface="Times New Roman" pitchFamily="18" charset="0"/>
                <a:cs typeface="Times New Roman" pitchFamily="18" charset="0"/>
              </a:rPr>
              <a:t>Turning business requirements into actual products typically require months, if not years, of planning. Machine learning has shortened this process by enabling non-specialists to develop technologies using </a:t>
            </a:r>
            <a:r>
              <a:rPr lang="en-US" dirty="0" smtClean="0">
                <a:solidFill>
                  <a:srgbClr val="FF0000"/>
                </a:solidFill>
                <a:latin typeface="Times New Roman" pitchFamily="18" charset="0"/>
                <a:cs typeface="Times New Roman" pitchFamily="18" charset="0"/>
              </a:rPr>
              <a:t>either natural language or visual interfaces.</a:t>
            </a:r>
          </a:p>
          <a:p>
            <a:pPr algn="just">
              <a:lnSpc>
                <a:spcPct val="200000"/>
              </a:lnSpc>
            </a:pPr>
            <a:r>
              <a:rPr lang="en-US" b="1" dirty="0" smtClean="0">
                <a:latin typeface="Times New Roman" pitchFamily="18" charset="0"/>
                <a:cs typeface="Times New Roman" pitchFamily="18" charset="0"/>
              </a:rPr>
              <a:t>Intelligent Programming Assistants</a:t>
            </a:r>
          </a:p>
          <a:p>
            <a:pPr algn="just">
              <a:lnSpc>
                <a:spcPct val="200000"/>
              </a:lnSpc>
            </a:pPr>
            <a:r>
              <a:rPr lang="en-US" dirty="0" smtClean="0">
                <a:latin typeface="Times New Roman" pitchFamily="18" charset="0"/>
                <a:cs typeface="Times New Roman" pitchFamily="18" charset="0"/>
              </a:rPr>
              <a:t>Developers spend the vast majority of their time reading documentation or debugging code. Smart programming assistants can reduce the time spent on these tasks by offering just-in-time support and recommendations, such as relevant specifications, best practices, and code examples. Examples of such assistants include </a:t>
            </a:r>
            <a:r>
              <a:rPr lang="en-US" dirty="0" smtClean="0">
                <a:solidFill>
                  <a:srgbClr val="FF0000"/>
                </a:solidFill>
                <a:latin typeface="Times New Roman" pitchFamily="18" charset="0"/>
                <a:cs typeface="Times New Roman" pitchFamily="18" charset="0"/>
              </a:rPr>
              <a:t>Kite for Python and </a:t>
            </a:r>
            <a:r>
              <a:rPr lang="en-US" dirty="0" err="1" smtClean="0">
                <a:solidFill>
                  <a:srgbClr val="FF0000"/>
                </a:solidFill>
                <a:latin typeface="Times New Roman" pitchFamily="18" charset="0"/>
                <a:cs typeface="Times New Roman" pitchFamily="18" charset="0"/>
              </a:rPr>
              <a:t>Codota</a:t>
            </a:r>
            <a:r>
              <a:rPr lang="en-US" dirty="0" smtClean="0">
                <a:solidFill>
                  <a:srgbClr val="FF0000"/>
                </a:solidFill>
                <a:latin typeface="Times New Roman" pitchFamily="18" charset="0"/>
                <a:cs typeface="Times New Roman" pitchFamily="18" charset="0"/>
              </a:rPr>
              <a:t> for Java.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609600"/>
            <a:ext cx="8382000" cy="3970318"/>
          </a:xfrm>
          <a:prstGeom prst="rect">
            <a:avLst/>
          </a:prstGeom>
        </p:spPr>
        <p:txBody>
          <a:bodyPr wrap="square">
            <a:spAutoFit/>
          </a:bodyPr>
          <a:lstStyle/>
          <a:p>
            <a:pPr algn="ctr">
              <a:lnSpc>
                <a:spcPct val="200000"/>
              </a:lnSpc>
            </a:pPr>
            <a:r>
              <a:rPr lang="en-US" dirty="0" smtClean="0">
                <a:solidFill>
                  <a:srgbClr val="FF0000"/>
                </a:solidFill>
                <a:latin typeface="Times New Roman" pitchFamily="18" charset="0"/>
                <a:cs typeface="Times New Roman" pitchFamily="18" charset="0"/>
              </a:rPr>
              <a:t>SOFTWARE DEVELOPMENT</a:t>
            </a:r>
            <a:r>
              <a:rPr lang="en-US" b="1" dirty="0" smtClean="0">
                <a:latin typeface="Times New Roman" pitchFamily="18" charset="0"/>
                <a:cs typeface="Times New Roman" pitchFamily="18" charset="0"/>
              </a:rPr>
              <a:t> </a:t>
            </a:r>
          </a:p>
          <a:p>
            <a:pPr algn="just">
              <a:lnSpc>
                <a:spcPct val="200000"/>
              </a:lnSpc>
            </a:pPr>
            <a:r>
              <a:rPr lang="en-US" b="1" dirty="0" smtClean="0">
                <a:latin typeface="Times New Roman" pitchFamily="18" charset="0"/>
                <a:cs typeface="Times New Roman" pitchFamily="18" charset="0"/>
              </a:rPr>
              <a:t>Automatic Analytics and Error Handling</a:t>
            </a:r>
          </a:p>
          <a:p>
            <a:pPr algn="just">
              <a:lnSpc>
                <a:spcPct val="200000"/>
              </a:lnSpc>
            </a:pPr>
            <a:r>
              <a:rPr lang="en-US" dirty="0" smtClean="0">
                <a:latin typeface="Times New Roman" pitchFamily="18" charset="0"/>
                <a:cs typeface="Times New Roman" pitchFamily="18" charset="0"/>
              </a:rPr>
              <a:t>Programming assistants can also learn from past experiences to identify common errors and flag them automatically during development. Once a technology has been deployed, machine learning can be used to analyze system logs to flag errors. In the future, it may be possible </a:t>
            </a:r>
            <a:r>
              <a:rPr lang="en-US" dirty="0" smtClean="0">
                <a:solidFill>
                  <a:srgbClr val="FF0000"/>
                </a:solidFill>
                <a:latin typeface="Times New Roman" pitchFamily="18" charset="0"/>
                <a:cs typeface="Times New Roman" pitchFamily="18" charset="0"/>
              </a:rPr>
              <a:t>to allow software to modify itself without human intervention in response to errors.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17693"/>
            <a:ext cx="8382000" cy="6740307"/>
          </a:xfrm>
          <a:prstGeom prst="rect">
            <a:avLst/>
          </a:prstGeom>
        </p:spPr>
        <p:txBody>
          <a:bodyPr wrap="square">
            <a:spAutoFit/>
          </a:bodyPr>
          <a:lstStyle/>
          <a:p>
            <a:pPr algn="ctr">
              <a:lnSpc>
                <a:spcPct val="200000"/>
              </a:lnSpc>
            </a:pPr>
            <a:r>
              <a:rPr lang="en-US" dirty="0" smtClean="0">
                <a:solidFill>
                  <a:srgbClr val="FF0000"/>
                </a:solidFill>
                <a:latin typeface="Times New Roman" pitchFamily="18" charset="0"/>
                <a:cs typeface="Times New Roman" pitchFamily="18" charset="0"/>
              </a:rPr>
              <a:t>SOFTWARE DEVELOPMENT</a:t>
            </a:r>
            <a:r>
              <a:rPr lang="en-US" b="1" dirty="0" smtClean="0">
                <a:latin typeface="Times New Roman" pitchFamily="18" charset="0"/>
                <a:cs typeface="Times New Roman" pitchFamily="18" charset="0"/>
              </a:rPr>
              <a:t> </a:t>
            </a:r>
          </a:p>
          <a:p>
            <a:pPr>
              <a:lnSpc>
                <a:spcPct val="200000"/>
              </a:lnSpc>
            </a:pPr>
            <a:r>
              <a:rPr lang="en-US" b="1" dirty="0" smtClean="0">
                <a:latin typeface="Times New Roman" pitchFamily="18" charset="0"/>
                <a:cs typeface="Times New Roman" pitchFamily="18" charset="0"/>
              </a:rPr>
              <a:t>Automatic Code Refactoring</a:t>
            </a:r>
          </a:p>
          <a:p>
            <a:pPr>
              <a:lnSpc>
                <a:spcPct val="200000"/>
              </a:lnSpc>
            </a:pPr>
            <a:r>
              <a:rPr lang="en-US" dirty="0" smtClean="0">
                <a:latin typeface="Times New Roman" pitchFamily="18" charset="0"/>
                <a:cs typeface="Times New Roman" pitchFamily="18" charset="0"/>
              </a:rPr>
              <a:t>Clean code is critical for team collaboration and long-term maintenance. Large-scale code refactoring is often an unavoidable necessity as enterprises upgrade to new technologies. Machine learning can be used to </a:t>
            </a:r>
            <a:r>
              <a:rPr lang="en-US" dirty="0" smtClean="0">
                <a:solidFill>
                  <a:srgbClr val="FF0000"/>
                </a:solidFill>
                <a:latin typeface="Times New Roman" pitchFamily="18" charset="0"/>
                <a:cs typeface="Times New Roman" pitchFamily="18" charset="0"/>
              </a:rPr>
              <a:t>analyze code and automatically optimize it for interpretability and performance.</a:t>
            </a:r>
          </a:p>
          <a:p>
            <a:pPr>
              <a:lnSpc>
                <a:spcPct val="200000"/>
              </a:lnSpc>
            </a:pPr>
            <a:r>
              <a:rPr lang="en-US" b="1" dirty="0" smtClean="0">
                <a:latin typeface="Times New Roman" pitchFamily="18" charset="0"/>
                <a:cs typeface="Times New Roman" pitchFamily="18" charset="0"/>
              </a:rPr>
              <a:t>Precise Estimates</a:t>
            </a:r>
          </a:p>
          <a:p>
            <a:pPr>
              <a:lnSpc>
                <a:spcPct val="200000"/>
              </a:lnSpc>
            </a:pPr>
            <a:r>
              <a:rPr lang="en-US" dirty="0" smtClean="0">
                <a:latin typeface="Times New Roman" pitchFamily="18" charset="0"/>
                <a:cs typeface="Times New Roman" pitchFamily="18" charset="0"/>
              </a:rPr>
              <a:t>Software development has a reputation for exceeding budget and planned timelines. Reliable estimates require deep expertise, understanding of context, and familiarity with the implementation team. Machine learning can be trained on data from past projects—such as user stories, feature definitions, estimates, and </a:t>
            </a:r>
            <a:r>
              <a:rPr lang="en-US" dirty="0" err="1" smtClean="0">
                <a:latin typeface="Times New Roman" pitchFamily="18" charset="0"/>
                <a:cs typeface="Times New Roman" pitchFamily="18" charset="0"/>
              </a:rPr>
              <a:t>actuals</a:t>
            </a:r>
            <a:r>
              <a:rPr lang="en-US" dirty="0" smtClean="0">
                <a:latin typeface="Times New Roman" pitchFamily="18" charset="0"/>
                <a:cs typeface="Times New Roman" pitchFamily="18" charset="0"/>
              </a:rPr>
              <a:t>—to </a:t>
            </a:r>
            <a:r>
              <a:rPr lang="en-US" dirty="0" smtClean="0">
                <a:solidFill>
                  <a:srgbClr val="FF0000"/>
                </a:solidFill>
                <a:latin typeface="Times New Roman" pitchFamily="18" charset="0"/>
                <a:cs typeface="Times New Roman" pitchFamily="18" charset="0"/>
              </a:rPr>
              <a:t>more accurately predict the effort and budget that will be required.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609600"/>
            <a:ext cx="8382000" cy="3416320"/>
          </a:xfrm>
          <a:prstGeom prst="rect">
            <a:avLst/>
          </a:prstGeom>
        </p:spPr>
        <p:txBody>
          <a:bodyPr wrap="square">
            <a:spAutoFit/>
          </a:bodyPr>
          <a:lstStyle/>
          <a:p>
            <a:pPr algn="ctr">
              <a:lnSpc>
                <a:spcPct val="200000"/>
              </a:lnSpc>
            </a:pPr>
            <a:r>
              <a:rPr lang="en-US" dirty="0" smtClean="0">
                <a:solidFill>
                  <a:srgbClr val="FF0000"/>
                </a:solidFill>
                <a:latin typeface="Times New Roman" pitchFamily="18" charset="0"/>
                <a:cs typeface="Times New Roman" pitchFamily="18" charset="0"/>
              </a:rPr>
              <a:t>SOFTWARE DEVELOPMENT</a:t>
            </a:r>
            <a:r>
              <a:rPr lang="en-US" b="1" dirty="0" smtClean="0">
                <a:latin typeface="Times New Roman" pitchFamily="18" charset="0"/>
                <a:cs typeface="Times New Roman" pitchFamily="18" charset="0"/>
              </a:rPr>
              <a:t> </a:t>
            </a:r>
          </a:p>
          <a:p>
            <a:pPr>
              <a:lnSpc>
                <a:spcPct val="200000"/>
              </a:lnSpc>
            </a:pPr>
            <a:r>
              <a:rPr lang="en-US" b="1" dirty="0" smtClean="0">
                <a:latin typeface="Times New Roman" pitchFamily="18" charset="0"/>
                <a:cs typeface="Times New Roman" pitchFamily="18" charset="0"/>
              </a:rPr>
              <a:t>Strategic Decision-Making</a:t>
            </a:r>
          </a:p>
          <a:p>
            <a:pPr>
              <a:lnSpc>
                <a:spcPct val="200000"/>
              </a:lnSpc>
            </a:pPr>
            <a:r>
              <a:rPr lang="en-US" dirty="0" smtClean="0">
                <a:latin typeface="Times New Roman" pitchFamily="18" charset="0"/>
                <a:cs typeface="Times New Roman" pitchFamily="18" charset="0"/>
              </a:rPr>
              <a:t>Which products and features should you prioritize, and which ones should you cut? An AI solution trained on past developments and current business priorities can assess the performance of existing applications, </a:t>
            </a:r>
            <a:r>
              <a:rPr lang="en-US" dirty="0" smtClean="0">
                <a:solidFill>
                  <a:srgbClr val="FF0000"/>
                </a:solidFill>
                <a:latin typeface="Times New Roman" pitchFamily="18" charset="0"/>
                <a:cs typeface="Times New Roman" pitchFamily="18" charset="0"/>
              </a:rPr>
              <a:t>helping you and your engineering teams to identify efforts that will maximize impact and minimize risk.</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TotalTime>
  <Words>537</Words>
  <Application>Microsoft Office PowerPoint</Application>
  <PresentationFormat>On-screen Show (4:3)</PresentationFormat>
  <Paragraphs>26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Slide 1</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staff</dc:creator>
  <cp:lastModifiedBy>staff</cp:lastModifiedBy>
  <cp:revision>19</cp:revision>
  <dcterms:created xsi:type="dcterms:W3CDTF">2024-02-28T01:18:33Z</dcterms:created>
  <dcterms:modified xsi:type="dcterms:W3CDTF">2024-03-03T05:41:33Z</dcterms:modified>
</cp:coreProperties>
</file>